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7.xml" ContentType="application/vnd.ms-office.activeX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bin" ContentType="application/vnd.ms-office.activeX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activeX/activeX6.xml" ContentType="application/vnd.ms-office.activeX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37"/>
  </p:notesMasterIdLst>
  <p:sldIdLst>
    <p:sldId id="354" r:id="rId4"/>
    <p:sldId id="305" r:id="rId5"/>
    <p:sldId id="322" r:id="rId6"/>
    <p:sldId id="323" r:id="rId7"/>
    <p:sldId id="290" r:id="rId8"/>
    <p:sldId id="324" r:id="rId9"/>
    <p:sldId id="291" r:id="rId10"/>
    <p:sldId id="292" r:id="rId11"/>
    <p:sldId id="325" r:id="rId12"/>
    <p:sldId id="326" r:id="rId13"/>
    <p:sldId id="327" r:id="rId14"/>
    <p:sldId id="328" r:id="rId15"/>
    <p:sldId id="329" r:id="rId16"/>
    <p:sldId id="337" r:id="rId17"/>
    <p:sldId id="338" r:id="rId18"/>
    <p:sldId id="339" r:id="rId19"/>
    <p:sldId id="340" r:id="rId20"/>
    <p:sldId id="341" r:id="rId21"/>
    <p:sldId id="342" r:id="rId22"/>
    <p:sldId id="293" r:id="rId23"/>
    <p:sldId id="343" r:id="rId24"/>
    <p:sldId id="348" r:id="rId25"/>
    <p:sldId id="349" r:id="rId26"/>
    <p:sldId id="350" r:id="rId27"/>
    <p:sldId id="294" r:id="rId28"/>
    <p:sldId id="344" r:id="rId29"/>
    <p:sldId id="345" r:id="rId30"/>
    <p:sldId id="346" r:id="rId31"/>
    <p:sldId id="347" r:id="rId32"/>
    <p:sldId id="351" r:id="rId33"/>
    <p:sldId id="303" r:id="rId34"/>
    <p:sldId id="352" r:id="rId35"/>
    <p:sldId id="353" r:id="rId36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403F7"/>
    <a:srgbClr val="F85208"/>
    <a:srgbClr val="F7860C"/>
    <a:srgbClr val="FF6600"/>
    <a:srgbClr val="C907BE"/>
    <a:srgbClr val="7030A0"/>
    <a:srgbClr val="BC01BF"/>
    <a:srgbClr val="FCD70C"/>
    <a:srgbClr val="2C1D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18" Type="http://schemas.openxmlformats.org/officeDocument/2006/relationships/image" Target="../media/image11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6" name="图片 5" descr="图片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1800000">
            <a:off x="8419465" y="2038350"/>
            <a:ext cx="306070" cy="335915"/>
          </a:xfrm>
          <a:prstGeom prst="rect">
            <a:avLst/>
          </a:prstGeom>
        </p:spPr>
      </p:pic>
      <p:pic>
        <p:nvPicPr>
          <p:cNvPr id="7" name="图片 6" descr="图片3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1440000">
            <a:off x="8693150" y="2875915"/>
            <a:ext cx="306070" cy="335915"/>
          </a:xfrm>
          <a:prstGeom prst="rect">
            <a:avLst/>
          </a:prstGeom>
        </p:spPr>
      </p:pic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1740000">
            <a:off x="8290560" y="3596640"/>
            <a:ext cx="309880" cy="335915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 rot="600000">
            <a:off x="8586470" y="1288415"/>
            <a:ext cx="306070" cy="3359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22225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10" name="图片 9" descr="图片5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600000">
            <a:off x="8550910" y="1215390"/>
            <a:ext cx="322580" cy="353695"/>
          </a:xfrm>
          <a:prstGeom prst="rect">
            <a:avLst/>
          </a:prstGeom>
        </p:spPr>
      </p:pic>
      <p:pic>
        <p:nvPicPr>
          <p:cNvPr id="11" name="图片 10" descr="图片6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1440000">
            <a:off x="8373110" y="2008505"/>
            <a:ext cx="322580" cy="353695"/>
          </a:xfrm>
          <a:prstGeom prst="rect">
            <a:avLst/>
          </a:prstGeom>
        </p:spPr>
      </p:pic>
      <p:pic>
        <p:nvPicPr>
          <p:cNvPr id="12" name="图片 11" descr="图片7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1440000">
            <a:off x="8648700" y="2920365"/>
            <a:ext cx="322580" cy="353695"/>
          </a:xfrm>
          <a:prstGeom prst="rect">
            <a:avLst/>
          </a:prstGeom>
        </p:spPr>
      </p:pic>
      <p:pic>
        <p:nvPicPr>
          <p:cNvPr id="13" name="图片 12" descr="图片8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 rot="1440000">
            <a:off x="8273415" y="3587115"/>
            <a:ext cx="321945" cy="357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5.png"/><Relationship Id="rId4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4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1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Word_97_-_2003___2.doc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057563" y="1513132"/>
            <a:ext cx="4257732" cy="81000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人教版 八年级 物理</a:t>
            </a: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4678894" y="2485994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机械运动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" t="-269" r="206" b="6367"/>
          <a:stretch/>
        </p:blipFill>
        <p:spPr>
          <a:xfrm>
            <a:off x="306854" y="895687"/>
            <a:ext cx="3564330" cy="23517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>
              <a:grpSpLocks/>
            </p:cNvGrpSpPr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762" y="3491145"/>
            <a:ext cx="685292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04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70915"/>
            <a:ext cx="352806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9575" y="1445260"/>
            <a:ext cx="7600950" cy="2358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charset="0"/>
                <a:ea typeface="黑体" charset="0"/>
              </a:rPr>
              <a:t>[学生活动]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观察自己的三角板、直尺，回答问题：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（1）它的零刻度线在哪里？是否磨损？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（2）它的量程，也就是它的测量范围是多少？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（3）它的分度值（相邻两刻度线之间的长度，它决定测量的精确程度）是多少？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18000" contrast="60000"/>
          </a:blip>
          <a:stretch>
            <a:fillRect/>
          </a:stretch>
        </p:blipFill>
        <p:spPr>
          <a:xfrm>
            <a:off x="577850" y="3816350"/>
            <a:ext cx="6758305" cy="1155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7854315" cy="148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使用前：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观察刻度尺的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单位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零刻度线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的位置、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量程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分度值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（最小刻度值）。—— "会认"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tretch>
            <a:fillRect/>
          </a:stretch>
        </p:blipFill>
        <p:spPr>
          <a:xfrm>
            <a:off x="549275" y="2987040"/>
            <a:ext cx="7010400" cy="13144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69950" y="4275455"/>
            <a:ext cx="6337300" cy="318770"/>
            <a:chOff x="1172" y="6733"/>
            <a:chExt cx="9980" cy="73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172" y="6733"/>
              <a:ext cx="0" cy="737"/>
            </a:xfrm>
            <a:prstGeom prst="line">
              <a:avLst/>
            </a:prstGeom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152" y="6733"/>
              <a:ext cx="0" cy="737"/>
            </a:xfrm>
            <a:prstGeom prst="line">
              <a:avLst/>
            </a:prstGeom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61060" y="4419600"/>
            <a:ext cx="6356350" cy="33655"/>
            <a:chOff x="1139" y="7068"/>
            <a:chExt cx="10010" cy="53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8221" y="7103"/>
              <a:ext cx="2929" cy="18"/>
            </a:xfrm>
            <a:prstGeom prst="straightConnector1">
              <a:avLst/>
            </a:prstGeom>
            <a:ln w="34925">
              <a:solidFill>
                <a:schemeClr val="accent4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1139" y="7068"/>
              <a:ext cx="2929" cy="18"/>
            </a:xfrm>
            <a:prstGeom prst="straightConnector1">
              <a:avLst/>
            </a:prstGeom>
            <a:ln w="34925">
              <a:solidFill>
                <a:schemeClr val="accent4"/>
              </a:solidFill>
              <a:tailEnd type="triangle" w="med" len="lg"/>
            </a:ln>
            <a:scene3d>
              <a:camera prst="orthographicFront">
                <a:rot lat="0" lon="21300000" rev="10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3233420" y="4246880"/>
            <a:ext cx="1687195" cy="39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量程：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8cm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1489710" y="3982085"/>
            <a:ext cx="780415" cy="654050"/>
          </a:xfrm>
          <a:prstGeom prst="straightConnector1">
            <a:avLst/>
          </a:prstGeom>
          <a:ln w="28575">
            <a:solidFill>
              <a:schemeClr val="accent4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489075" y="4545330"/>
            <a:ext cx="1687195" cy="39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单位：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cm</a:t>
            </a: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949960" y="2754630"/>
            <a:ext cx="780415" cy="654050"/>
          </a:xfrm>
          <a:prstGeom prst="straightConnector1">
            <a:avLst/>
          </a:prstGeom>
          <a:ln w="28575">
            <a:solidFill>
              <a:schemeClr val="accent4"/>
            </a:solidFill>
            <a:tailEnd type="stealth" w="lg" len="lg"/>
          </a:ln>
          <a:scene3d>
            <a:camera prst="orthographicFront">
              <a:rot lat="0" lon="0" rev="39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913255" y="2604770"/>
            <a:ext cx="1687195" cy="39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零刻度线</a:t>
            </a:r>
            <a:endParaRPr lang="zh-CN" sz="20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117975" y="2811780"/>
            <a:ext cx="80645" cy="275590"/>
            <a:chOff x="6287" y="4428"/>
            <a:chExt cx="127" cy="434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6287" y="4428"/>
              <a:ext cx="0" cy="434"/>
            </a:xfrm>
            <a:prstGeom prst="line">
              <a:avLst/>
            </a:prstGeom>
            <a:ln w="25400">
              <a:solidFill>
                <a:srgbClr val="F852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414" y="4428"/>
              <a:ext cx="0" cy="434"/>
            </a:xfrm>
            <a:prstGeom prst="line">
              <a:avLst/>
            </a:prstGeom>
            <a:ln w="25400">
              <a:solidFill>
                <a:srgbClr val="F852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556000" y="2948940"/>
            <a:ext cx="1193165" cy="0"/>
            <a:chOff x="5402" y="4644"/>
            <a:chExt cx="1879" cy="0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5402" y="4644"/>
              <a:ext cx="849" cy="0"/>
            </a:xfrm>
            <a:prstGeom prst="straightConnector1">
              <a:avLst/>
            </a:prstGeom>
            <a:ln w="34925">
              <a:solidFill>
                <a:schemeClr val="accent4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6433" y="4644"/>
              <a:ext cx="849" cy="0"/>
            </a:xfrm>
            <a:prstGeom prst="straightConnector1">
              <a:avLst/>
            </a:prstGeom>
            <a:ln w="34925">
              <a:solidFill>
                <a:schemeClr val="accent4"/>
              </a:solidFill>
              <a:tailEnd type="triangle" w="sm" len="lg"/>
            </a:ln>
            <a:scene3d>
              <a:camera prst="orthographicFront">
                <a:rot lat="0" lon="0" rev="1086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4209415" y="2433320"/>
            <a:ext cx="2466975" cy="39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分度值：</a:t>
            </a:r>
            <a:r>
              <a:rPr lang="en-US" alt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1mm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7854315" cy="60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pic>
        <p:nvPicPr>
          <p:cNvPr id="4" name="图片 3" descr="实验"/>
          <p:cNvPicPr>
            <a:picLocks noChangeAspect="1"/>
          </p:cNvPicPr>
          <p:nvPr/>
        </p:nvPicPr>
        <p:blipFill>
          <a:blip r:embed="rId2" cstate="print">
            <a:lum bright="-12000" contrast="24000"/>
          </a:blip>
          <a:stretch>
            <a:fillRect/>
          </a:stretch>
        </p:blipFill>
        <p:spPr>
          <a:xfrm>
            <a:off x="448310" y="1643380"/>
            <a:ext cx="1599565" cy="65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7900" y="1755775"/>
            <a:ext cx="262636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用刻度尺测量长度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5760" y="2360295"/>
            <a:ext cx="752030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、练习使用刻度尺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   测量铅笔（或其它物体）的长度，说一说如何正确地使用刻度尺。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8115935" cy="1919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pPr marL="127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使用时：(1)零刻度线对准被测物体的一端，有刻度线的一边要紧靠被测物体且与所测边保持平行，不能倾斜。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—— "会放"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46928"/>
          <a:stretch>
            <a:fillRect/>
          </a:stretch>
        </p:blipFill>
        <p:spPr>
          <a:xfrm>
            <a:off x="435610" y="3228975"/>
            <a:ext cx="2205990" cy="1191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46584"/>
          <a:stretch>
            <a:fillRect/>
          </a:stretch>
        </p:blipFill>
        <p:spPr>
          <a:xfrm>
            <a:off x="3090545" y="3228975"/>
            <a:ext cx="2205355" cy="8442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r="46222"/>
          <a:stretch>
            <a:fillRect/>
          </a:stretch>
        </p:blipFill>
        <p:spPr>
          <a:xfrm>
            <a:off x="5744845" y="3228975"/>
            <a:ext cx="2205355" cy="807085"/>
          </a:xfrm>
          <a:prstGeom prst="rect">
            <a:avLst/>
          </a:prstGeom>
        </p:spPr>
      </p:pic>
      <p:pic>
        <p:nvPicPr>
          <p:cNvPr id="11" name="图片 10" descr="360截图20190717214406329"/>
          <p:cNvPicPr>
            <a:picLocks noChangeAspect="1"/>
          </p:cNvPicPr>
          <p:nvPr/>
        </p:nvPicPr>
        <p:blipFill>
          <a:blip r:embed="rId5"/>
          <a:srcRect l="89416" b="3175"/>
          <a:stretch>
            <a:fillRect/>
          </a:stretch>
        </p:blipFill>
        <p:spPr>
          <a:xfrm>
            <a:off x="6460490" y="4170045"/>
            <a:ext cx="605790" cy="581025"/>
          </a:xfrm>
          <a:prstGeom prst="rect">
            <a:avLst/>
          </a:prstGeom>
        </p:spPr>
      </p:pic>
      <p:pic>
        <p:nvPicPr>
          <p:cNvPr id="12" name="图片 11" descr="360截图20190717214406329"/>
          <p:cNvPicPr>
            <a:picLocks noChangeAspect="1"/>
          </p:cNvPicPr>
          <p:nvPr/>
        </p:nvPicPr>
        <p:blipFill>
          <a:blip r:embed="rId5"/>
          <a:srcRect l="43299" t="-5714" r="49479" b="8783"/>
          <a:stretch>
            <a:fillRect/>
          </a:stretch>
        </p:blipFill>
        <p:spPr>
          <a:xfrm>
            <a:off x="1019175" y="4170045"/>
            <a:ext cx="413385" cy="581660"/>
          </a:xfrm>
          <a:prstGeom prst="rect">
            <a:avLst/>
          </a:prstGeom>
        </p:spPr>
      </p:pic>
      <p:pic>
        <p:nvPicPr>
          <p:cNvPr id="13" name="图片 12" descr="360截图20190717214406329"/>
          <p:cNvPicPr>
            <a:picLocks noChangeAspect="1"/>
          </p:cNvPicPr>
          <p:nvPr/>
        </p:nvPicPr>
        <p:blipFill>
          <a:blip r:embed="rId5"/>
          <a:srcRect l="43299" t="-5714" r="49479" b="8783"/>
          <a:stretch>
            <a:fillRect/>
          </a:stretch>
        </p:blipFill>
        <p:spPr>
          <a:xfrm>
            <a:off x="3796665" y="4170045"/>
            <a:ext cx="413385" cy="581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8242935" cy="148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pPr marL="127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使用时：(2)读数时，视线要正对刻度线。（视线与刻度尺尺面垂直）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 —— "会看"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900430" y="3770630"/>
            <a:ext cx="6217920" cy="1170305"/>
          </a:xfrm>
          <a:prstGeom prst="rect">
            <a:avLst/>
          </a:prstGeom>
        </p:spPr>
      </p:pic>
      <p:pic>
        <p:nvPicPr>
          <p:cNvPr id="14" name="图片 13" descr="图片1"/>
          <p:cNvPicPr>
            <a:picLocks noChangeAspect="1"/>
          </p:cNvPicPr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 rot="19740000">
            <a:off x="5695950" y="2620010"/>
            <a:ext cx="552450" cy="533400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 rot="17880000">
            <a:off x="4743450" y="2426335"/>
            <a:ext cx="552450" cy="5334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5071110" y="3029585"/>
            <a:ext cx="0" cy="1147445"/>
          </a:xfrm>
          <a:prstGeom prst="line">
            <a:avLst/>
          </a:prstGeom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4210685" y="3109595"/>
            <a:ext cx="1056005" cy="1056005"/>
          </a:xfrm>
          <a:prstGeom prst="line">
            <a:avLst/>
          </a:prstGeom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887595" y="3155950"/>
            <a:ext cx="906780" cy="1021080"/>
          </a:xfrm>
          <a:prstGeom prst="line">
            <a:avLst/>
          </a:prstGeom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510" y="2459990"/>
            <a:ext cx="666750" cy="647700"/>
          </a:xfrm>
          <a:prstGeom prst="rect">
            <a:avLst/>
          </a:prstGeom>
        </p:spPr>
      </p:pic>
      <p:pic>
        <p:nvPicPr>
          <p:cNvPr id="21" name="图片 20" descr="360截图20190717214406329"/>
          <p:cNvPicPr>
            <a:picLocks noChangeAspect="1"/>
          </p:cNvPicPr>
          <p:nvPr/>
        </p:nvPicPr>
        <p:blipFill>
          <a:blip r:embed="rId5"/>
          <a:srcRect l="89416" b="3175"/>
          <a:stretch>
            <a:fillRect/>
          </a:stretch>
        </p:blipFill>
        <p:spPr>
          <a:xfrm>
            <a:off x="5345430" y="2435860"/>
            <a:ext cx="379095" cy="363855"/>
          </a:xfrm>
          <a:prstGeom prst="rect">
            <a:avLst/>
          </a:prstGeom>
        </p:spPr>
      </p:pic>
      <p:pic>
        <p:nvPicPr>
          <p:cNvPr id="22" name="图片 21" descr="360截图20190717214406329"/>
          <p:cNvPicPr>
            <a:picLocks noChangeAspect="1"/>
          </p:cNvPicPr>
          <p:nvPr/>
        </p:nvPicPr>
        <p:blipFill>
          <a:blip r:embed="rId5"/>
          <a:srcRect l="43299" t="-5714" r="49479" b="8783"/>
          <a:stretch>
            <a:fillRect/>
          </a:stretch>
        </p:blipFill>
        <p:spPr>
          <a:xfrm>
            <a:off x="3429635" y="2562860"/>
            <a:ext cx="258445" cy="363855"/>
          </a:xfrm>
          <a:prstGeom prst="rect">
            <a:avLst/>
          </a:prstGeom>
        </p:spPr>
      </p:pic>
      <p:pic>
        <p:nvPicPr>
          <p:cNvPr id="23" name="图片 22" descr="360截图20190717214406329"/>
          <p:cNvPicPr>
            <a:picLocks noChangeAspect="1"/>
          </p:cNvPicPr>
          <p:nvPr/>
        </p:nvPicPr>
        <p:blipFill>
          <a:blip r:embed="rId5"/>
          <a:srcRect l="43299" t="-5714" r="49479" b="8783"/>
          <a:stretch>
            <a:fillRect/>
          </a:stretch>
        </p:blipFill>
        <p:spPr>
          <a:xfrm>
            <a:off x="6264910" y="2620010"/>
            <a:ext cx="258445" cy="363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7979410" cy="148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pPr marL="127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使用时：(3)读数时，要区分大格和小格的数目，要估读到分度值的下一位。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 —— "会读"</a:t>
            </a:r>
          </a:p>
        </p:txBody>
      </p:sp>
      <p:pic>
        <p:nvPicPr>
          <p:cNvPr id="7" name="图片 6" descr="image236"/>
          <p:cNvPicPr>
            <a:picLocks noChangeAspect="1"/>
          </p:cNvPicPr>
          <p:nvPr/>
        </p:nvPicPr>
        <p:blipFill>
          <a:blip r:embed="rId4">
            <a:lum bright="-18000" contrast="48000"/>
          </a:blip>
          <a:stretch>
            <a:fillRect/>
          </a:stretch>
        </p:blipFill>
        <p:spPr>
          <a:xfrm>
            <a:off x="603885" y="3139440"/>
            <a:ext cx="3213735" cy="1595120"/>
          </a:xfrm>
          <a:prstGeom prst="rect">
            <a:avLst/>
          </a:prstGeom>
        </p:spPr>
      </p:pic>
    </p:spTree>
    <p:controls>
      <p:control spid="2057" name="ShockwaveFlash7" r:id="rId2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7945120" cy="148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pPr marL="127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使用时：(4)记录时，不但要记录数值，还必须注明测量单位。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—— "会记"</a:t>
            </a:r>
          </a:p>
        </p:txBody>
      </p:sp>
      <p:pic>
        <p:nvPicPr>
          <p:cNvPr id="4" name="图片 3" descr="image236"/>
          <p:cNvPicPr>
            <a:picLocks noChangeAspect="1"/>
          </p:cNvPicPr>
          <p:nvPr/>
        </p:nvPicPr>
        <p:blipFill>
          <a:blip r:embed="rId4">
            <a:lum bright="-18000" contrast="48000"/>
          </a:blip>
          <a:stretch>
            <a:fillRect/>
          </a:stretch>
        </p:blipFill>
        <p:spPr>
          <a:xfrm>
            <a:off x="603885" y="3139440"/>
            <a:ext cx="3213735" cy="1595120"/>
          </a:xfrm>
          <a:prstGeom prst="rect">
            <a:avLst/>
          </a:prstGeom>
        </p:spPr>
      </p:pic>
    </p:spTree>
    <p:controls>
      <p:control spid="3076" name="ShockwaveFlash7" r:id="rId2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8197215" cy="60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</p:txBody>
      </p:sp>
      <p:pic>
        <p:nvPicPr>
          <p:cNvPr id="5" name="图片 4" descr="image236"/>
          <p:cNvPicPr>
            <a:picLocks noChangeAspect="1"/>
          </p:cNvPicPr>
          <p:nvPr/>
        </p:nvPicPr>
        <p:blipFill>
          <a:blip r:embed="rId5">
            <a:lum bright="-18000" contrast="48000"/>
          </a:blip>
          <a:stretch>
            <a:fillRect/>
          </a:stretch>
        </p:blipFill>
        <p:spPr>
          <a:xfrm>
            <a:off x="603885" y="3128010"/>
            <a:ext cx="3213735" cy="1595120"/>
          </a:xfrm>
          <a:prstGeom prst="rect">
            <a:avLst/>
          </a:prstGeom>
        </p:spPr>
      </p:pic>
      <p:pic>
        <p:nvPicPr>
          <p:cNvPr id="4" name="图片 3" descr="image246"/>
          <p:cNvPicPr>
            <a:picLocks noChangeAspect="1"/>
          </p:cNvPicPr>
          <p:nvPr/>
        </p:nvPicPr>
        <p:blipFill>
          <a:blip r:embed="rId6">
            <a:lum bright="-12000" contrast="36000"/>
          </a:blip>
          <a:stretch>
            <a:fillRect/>
          </a:stretch>
        </p:blipFill>
        <p:spPr>
          <a:xfrm>
            <a:off x="582930" y="1485265"/>
            <a:ext cx="3251835" cy="1630680"/>
          </a:xfrm>
          <a:prstGeom prst="rect">
            <a:avLst/>
          </a:prstGeom>
        </p:spPr>
      </p:pic>
      <p:pic>
        <p:nvPicPr>
          <p:cNvPr id="6" name="图片 5" descr="image236"/>
          <p:cNvPicPr>
            <a:picLocks noChangeAspect="1"/>
          </p:cNvPicPr>
          <p:nvPr/>
        </p:nvPicPr>
        <p:blipFill>
          <a:blip r:embed="rId5">
            <a:lum bright="-18000" contrast="48000"/>
          </a:blip>
          <a:stretch>
            <a:fillRect/>
          </a:stretch>
        </p:blipFill>
        <p:spPr>
          <a:xfrm>
            <a:off x="603885" y="3139440"/>
            <a:ext cx="3213735" cy="15951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059401" y="431371"/>
            <a:ext cx="1439362" cy="477866"/>
            <a:chOff x="1449908" y="730170"/>
            <a:chExt cx="1164185" cy="357623"/>
          </a:xfrm>
        </p:grpSpPr>
        <p:sp>
          <p:nvSpPr>
            <p:cNvPr id="11" name="圆角矩形 10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49908" y="730170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练一练</a:t>
              </a:r>
            </a:p>
          </p:txBody>
        </p:sp>
      </p:grpSp>
    </p:spTree>
    <p:controls>
      <p:control spid="4103" name="ShockwaveFlash5" r:id="rId2" imgW="1828571" imgH="1828571"/>
      <p:control spid="4104" name="ShockwaveFlash6" r:id="rId3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8197215" cy="60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3095" y="1743075"/>
            <a:ext cx="3453130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测量结果：数字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94305" y="2913380"/>
            <a:ext cx="2661920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准确值     估计值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281045" y="2248535"/>
            <a:ext cx="481965" cy="666115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03675" y="2259965"/>
            <a:ext cx="528320" cy="677545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标注 14"/>
          <p:cNvSpPr/>
          <p:nvPr/>
        </p:nvSpPr>
        <p:spPr>
          <a:xfrm>
            <a:off x="904240" y="3831590"/>
            <a:ext cx="2169160" cy="598170"/>
          </a:xfrm>
          <a:prstGeom prst="wedgeRoundRectCallout">
            <a:avLst>
              <a:gd name="adj1" fmla="val 46952"/>
              <a:gd name="adj2" fmla="val -109031"/>
              <a:gd name="adj3" fmla="val 16667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由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分度值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决定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4688205" y="3831590"/>
            <a:ext cx="2169160" cy="598170"/>
          </a:xfrm>
          <a:prstGeom prst="wedgeRoundRectCallout">
            <a:avLst>
              <a:gd name="adj1" fmla="val -53600"/>
              <a:gd name="adj2" fmla="val -113182"/>
              <a:gd name="adj3" fmla="val 16667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有且仅有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41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902335"/>
            <a:ext cx="7854315" cy="60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pic>
        <p:nvPicPr>
          <p:cNvPr id="4" name="图片 3" descr="实验"/>
          <p:cNvPicPr>
            <a:picLocks noChangeAspect="1"/>
          </p:cNvPicPr>
          <p:nvPr/>
        </p:nvPicPr>
        <p:blipFill>
          <a:blip r:embed="rId4" cstate="print">
            <a:lum bright="-12000" contrast="24000"/>
          </a:blip>
          <a:stretch>
            <a:fillRect/>
          </a:stretch>
        </p:blipFill>
        <p:spPr>
          <a:xfrm>
            <a:off x="448310" y="1643380"/>
            <a:ext cx="1599565" cy="65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7900" y="1755775"/>
            <a:ext cx="262636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用刻度尺测量长度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5760" y="2360295"/>
            <a:ext cx="752030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、练习使用刻度尺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、使用刻度尺测量长度</a:t>
            </a:r>
          </a:p>
        </p:txBody>
      </p:sp>
    </p:spTree>
    <p:controls>
      <p:control spid="5124" name="ShockwaveFlash1" r:id="rId2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8595" y="320358"/>
            <a:ext cx="4115435" cy="518160"/>
          </a:xfrm>
          <a:prstGeom prst="rect">
            <a:avLst/>
          </a:prstGeom>
          <a:noFill/>
          <a:ln>
            <a:noFill/>
          </a:ln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我们的感觉总是可靠的吗</a:t>
            </a:r>
          </a:p>
        </p:txBody>
      </p:sp>
      <p:pic>
        <p:nvPicPr>
          <p:cNvPr id="4" name="图片 3" descr="01004001"/>
          <p:cNvPicPr>
            <a:picLocks noChangeAspect="1"/>
          </p:cNvPicPr>
          <p:nvPr/>
        </p:nvPicPr>
        <p:blipFill>
          <a:blip r:embed="rId2">
            <a:lum bright="-12000" contrast="24000"/>
          </a:blip>
          <a:stretch>
            <a:fillRect/>
          </a:stretch>
        </p:blipFill>
        <p:spPr>
          <a:xfrm>
            <a:off x="954924" y="1014889"/>
            <a:ext cx="2160270" cy="3166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01004002"/>
          <p:cNvPicPr>
            <a:picLocks noChangeAspect="1"/>
          </p:cNvPicPr>
          <p:nvPr/>
        </p:nvPicPr>
        <p:blipFill>
          <a:blip r:embed="rId3">
            <a:lum bright="-24000" contrast="42000"/>
          </a:blip>
          <a:stretch>
            <a:fillRect/>
          </a:stretch>
        </p:blipFill>
        <p:spPr>
          <a:xfrm>
            <a:off x="4684395" y="1020445"/>
            <a:ext cx="2045141" cy="316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99745" y="4323080"/>
            <a:ext cx="325183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新魏" charset="0"/>
              </a:rPr>
              <a:t>AB和CD哪个更长？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75355" y="4357370"/>
            <a:ext cx="455930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新魏" charset="0"/>
                <a:sym typeface="+mn-ea"/>
              </a:rPr>
              <a:t>中心的两个圆哪个的面积较大？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新文档 2019-07-16 21.13.23_10"/>
          <p:cNvPicPr>
            <a:picLocks noChangeAspect="1"/>
          </p:cNvPicPr>
          <p:nvPr/>
        </p:nvPicPr>
        <p:blipFill>
          <a:blip r:embed="rId2">
            <a:lum bright="-12000" contrast="36000"/>
          </a:blip>
          <a:srcRect r="4084"/>
          <a:stretch>
            <a:fillRect/>
          </a:stretch>
        </p:blipFill>
        <p:spPr>
          <a:xfrm>
            <a:off x="102870" y="1076960"/>
            <a:ext cx="7891145" cy="289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6405" y="1637665"/>
            <a:ext cx="821880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生活中，我们常常采用一些粗略的的方法来测量长度。人们的哪些部位可以作为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，用来估测长度？</a:t>
            </a:r>
          </a:p>
        </p:txBody>
      </p:sp>
      <p:pic>
        <p:nvPicPr>
          <p:cNvPr id="5" name="图片 4" descr="image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360" y="2844165"/>
            <a:ext cx="1139190" cy="2152650"/>
          </a:xfrm>
          <a:prstGeom prst="rect">
            <a:avLst/>
          </a:prstGeom>
        </p:spPr>
      </p:pic>
      <p:pic>
        <p:nvPicPr>
          <p:cNvPr id="6" name="图片 5" descr="image2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60" y="3020695"/>
            <a:ext cx="1415415" cy="1766570"/>
          </a:xfrm>
          <a:prstGeom prst="rect">
            <a:avLst/>
          </a:prstGeom>
        </p:spPr>
      </p:pic>
      <p:pic>
        <p:nvPicPr>
          <p:cNvPr id="9" name="图片 8" descr="360截图201907181313423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3910" y="2835275"/>
            <a:ext cx="1543050" cy="2272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35815" y="965489"/>
            <a:ext cx="1439362" cy="477866"/>
            <a:chOff x="1449908" y="730170"/>
            <a:chExt cx="1164185" cy="357623"/>
          </a:xfrm>
        </p:grpSpPr>
        <p:sp>
          <p:nvSpPr>
            <p:cNvPr id="10" name="圆角矩形 9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49908" y="730170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练一练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8203" y="146050"/>
            <a:ext cx="488632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charset="0"/>
                <a:ea typeface="黑体" charset="0"/>
                <a:sym typeface="+mn-ea"/>
              </a:rPr>
              <a:t>测量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长度的特殊方法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788035"/>
            <a:ext cx="7854315" cy="128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辅助工具法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适用于测圆、圆柱体的直径和圆锥体的高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12000" contrast="54000"/>
          </a:blip>
          <a:stretch>
            <a:fillRect/>
          </a:stretch>
        </p:blipFill>
        <p:spPr>
          <a:xfrm>
            <a:off x="296862" y="2982926"/>
            <a:ext cx="3042285" cy="1287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 bright="-18000" contrast="54000"/>
          </a:blip>
          <a:stretch>
            <a:fillRect/>
          </a:stretch>
        </p:blipFill>
        <p:spPr>
          <a:xfrm>
            <a:off x="3568265" y="2467265"/>
            <a:ext cx="2076450" cy="2181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lum bright="-18000" contrast="54000"/>
          </a:blip>
          <a:srcRect r="7632"/>
          <a:stretch>
            <a:fillRect/>
          </a:stretch>
        </p:blipFill>
        <p:spPr>
          <a:xfrm>
            <a:off x="5873833" y="2467265"/>
            <a:ext cx="1783273" cy="2175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8203" y="146050"/>
            <a:ext cx="488632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charset="0"/>
                <a:ea typeface="黑体" charset="0"/>
                <a:sym typeface="+mn-ea"/>
              </a:rPr>
              <a:t>测量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长度的特殊方法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788035"/>
            <a:ext cx="7854315" cy="1828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替代法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适用于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测较短的曲线，例如地图册上的铁路线长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适用于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测较长的曲线，例如运动场的跑道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12000" contrast="48000"/>
          </a:blip>
          <a:srcRect l="3528" t="10762" r="10878" b="6452"/>
          <a:stretch>
            <a:fillRect/>
          </a:stretch>
        </p:blipFill>
        <p:spPr>
          <a:xfrm>
            <a:off x="274914" y="2679700"/>
            <a:ext cx="2662043" cy="17586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18000" contrast="36000"/>
          </a:blip>
          <a:srcRect l="4551" t="2300" r="1830" b="1139"/>
          <a:stretch>
            <a:fillRect/>
          </a:stretch>
        </p:blipFill>
        <p:spPr>
          <a:xfrm>
            <a:off x="3230907" y="2679700"/>
            <a:ext cx="2120611" cy="1741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lum bright="-12000" contrast="54000"/>
          </a:blip>
          <a:srcRect l="1411" t="2755" r="1211" b="2466"/>
          <a:stretch>
            <a:fillRect/>
          </a:stretch>
        </p:blipFill>
        <p:spPr>
          <a:xfrm>
            <a:off x="5645468" y="2679700"/>
            <a:ext cx="2738120" cy="174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8203" y="146050"/>
            <a:ext cx="488632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charset="0"/>
                <a:ea typeface="黑体" charset="0"/>
                <a:sym typeface="+mn-ea"/>
              </a:rPr>
              <a:t>测量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长度的特殊方法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788035"/>
            <a:ext cx="7854315" cy="128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累积法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适用于测纸厚，细丝直径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18000" contrast="54000"/>
          </a:blip>
          <a:stretch>
            <a:fillRect/>
          </a:stretch>
        </p:blipFill>
        <p:spPr>
          <a:xfrm>
            <a:off x="288457" y="2320454"/>
            <a:ext cx="7577455" cy="1991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41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时间的测量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425" y="903605"/>
            <a:ext cx="8358505" cy="5664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时间的测量工具</a:t>
            </a:r>
          </a:p>
        </p:txBody>
      </p:sp>
      <p:pic>
        <p:nvPicPr>
          <p:cNvPr id="5" name="图片 4" descr="01404011"/>
          <p:cNvPicPr>
            <a:picLocks noChangeAspect="1"/>
          </p:cNvPicPr>
          <p:nvPr/>
        </p:nvPicPr>
        <p:blipFill>
          <a:blip r:embed="rId2" cstate="print">
            <a:lum bright="-18000" contrast="30000"/>
          </a:blip>
          <a:srcRect r="9682"/>
          <a:stretch>
            <a:fillRect/>
          </a:stretch>
        </p:blipFill>
        <p:spPr>
          <a:xfrm>
            <a:off x="6414770" y="1660525"/>
            <a:ext cx="1605280" cy="1543685"/>
          </a:xfrm>
          <a:prstGeom prst="rect">
            <a:avLst/>
          </a:prstGeom>
        </p:spPr>
      </p:pic>
      <p:pic>
        <p:nvPicPr>
          <p:cNvPr id="6" name="图片 5" descr="01404015"/>
          <p:cNvPicPr>
            <a:picLocks noChangeAspect="1"/>
          </p:cNvPicPr>
          <p:nvPr/>
        </p:nvPicPr>
        <p:blipFill>
          <a:blip r:embed="rId3" cstate="print">
            <a:lum bright="-12000" contrast="30000"/>
          </a:blip>
          <a:srcRect l="5443" t="8959" r="7470" b="4804"/>
          <a:stretch>
            <a:fillRect/>
          </a:stretch>
        </p:blipFill>
        <p:spPr>
          <a:xfrm>
            <a:off x="2521585" y="1547495"/>
            <a:ext cx="1473200" cy="1436370"/>
          </a:xfrm>
          <a:prstGeom prst="rect">
            <a:avLst/>
          </a:prstGeom>
        </p:spPr>
      </p:pic>
      <p:pic>
        <p:nvPicPr>
          <p:cNvPr id="7" name="图片 6" descr="01404016"/>
          <p:cNvPicPr>
            <a:picLocks noChangeAspect="1"/>
          </p:cNvPicPr>
          <p:nvPr/>
        </p:nvPicPr>
        <p:blipFill>
          <a:blip r:embed="rId4" cstate="print">
            <a:lum bright="-12000" contrast="24000"/>
          </a:blip>
          <a:stretch>
            <a:fillRect/>
          </a:stretch>
        </p:blipFill>
        <p:spPr>
          <a:xfrm>
            <a:off x="2680335" y="3082290"/>
            <a:ext cx="1498600" cy="1857375"/>
          </a:xfrm>
          <a:prstGeom prst="rect">
            <a:avLst/>
          </a:prstGeom>
        </p:spPr>
      </p:pic>
      <p:pic>
        <p:nvPicPr>
          <p:cNvPr id="8" name="图片 7" descr="01404017"/>
          <p:cNvPicPr>
            <a:picLocks noChangeAspect="1"/>
          </p:cNvPicPr>
          <p:nvPr/>
        </p:nvPicPr>
        <p:blipFill>
          <a:blip r:embed="rId5" cstate="print">
            <a:lum bright="-12000" contrast="24000"/>
          </a:blip>
          <a:srcRect l="10471" t="8450" r="13574" b="3713"/>
          <a:stretch>
            <a:fillRect/>
          </a:stretch>
        </p:blipFill>
        <p:spPr>
          <a:xfrm>
            <a:off x="5024120" y="3022600"/>
            <a:ext cx="1414145" cy="1907540"/>
          </a:xfrm>
          <a:prstGeom prst="rect">
            <a:avLst/>
          </a:prstGeom>
        </p:spPr>
      </p:pic>
      <p:pic>
        <p:nvPicPr>
          <p:cNvPr id="9" name="图片 8" descr="01404018"/>
          <p:cNvPicPr>
            <a:picLocks noChangeAspect="1"/>
          </p:cNvPicPr>
          <p:nvPr/>
        </p:nvPicPr>
        <p:blipFill>
          <a:blip r:embed="rId6" cstate="print">
            <a:lum bright="-12000" contrast="24000"/>
          </a:blip>
          <a:srcRect l="14770" t="10988" r="20248"/>
          <a:stretch>
            <a:fillRect/>
          </a:stretch>
        </p:blipFill>
        <p:spPr>
          <a:xfrm>
            <a:off x="4464050" y="905510"/>
            <a:ext cx="1363345" cy="2047240"/>
          </a:xfrm>
          <a:prstGeom prst="rect">
            <a:avLst/>
          </a:prstGeom>
        </p:spPr>
      </p:pic>
      <p:pic>
        <p:nvPicPr>
          <p:cNvPr id="10" name="图片 9" descr="01404020"/>
          <p:cNvPicPr>
            <a:picLocks noChangeAspect="1"/>
          </p:cNvPicPr>
          <p:nvPr/>
        </p:nvPicPr>
        <p:blipFill>
          <a:blip r:embed="rId7">
            <a:lum bright="-12000" contrast="24000"/>
          </a:blip>
          <a:srcRect l="23908" r="24286"/>
          <a:stretch>
            <a:fillRect/>
          </a:stretch>
        </p:blipFill>
        <p:spPr>
          <a:xfrm>
            <a:off x="424815" y="1808480"/>
            <a:ext cx="1567180" cy="2945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41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时间的测量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425" y="903605"/>
            <a:ext cx="8358505" cy="5664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时间的单位及换算</a:t>
            </a: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8025" y="1546225"/>
            <a:ext cx="5201920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国际单位：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秒（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s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常用单位：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时（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h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                   分（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min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  <a:sym typeface="+mn-ea"/>
              </a:rPr>
              <a:t>1 h = 60 min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  <a:sym typeface="+mn-ea"/>
              </a:rPr>
              <a:t>min=60s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</p:txBody>
      </p:sp>
      <p:pic>
        <p:nvPicPr>
          <p:cNvPr id="12" name="图片 11" descr="新文档-2019-07-16-21.13"/>
          <p:cNvPicPr>
            <a:picLocks noChangeAspect="1"/>
          </p:cNvPicPr>
          <p:nvPr/>
        </p:nvPicPr>
        <p:blipFill>
          <a:blip r:embed="rId2">
            <a:lum bright="-42000" contrast="90000"/>
          </a:blip>
          <a:stretch>
            <a:fillRect/>
          </a:stretch>
        </p:blipFill>
        <p:spPr>
          <a:xfrm>
            <a:off x="4059555" y="1398270"/>
            <a:ext cx="4336415" cy="297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41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时间的测量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00" y="1021080"/>
            <a:ext cx="5742305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学生活动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]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练习用停表准确测量时间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12000" contrast="42000"/>
          </a:blip>
          <a:stretch>
            <a:fillRect/>
          </a:stretch>
        </p:blipFill>
        <p:spPr>
          <a:xfrm>
            <a:off x="948690" y="1626870"/>
            <a:ext cx="2724150" cy="3390900"/>
          </a:xfrm>
          <a:prstGeom prst="rect">
            <a:avLst/>
          </a:prstGeom>
        </p:spPr>
      </p:pic>
    </p:spTree>
    <p:controls>
      <p:control spid="6148" name="ShockwaveFlash1" r:id="rId2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41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时间的测量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pic>
        <p:nvPicPr>
          <p:cNvPr id="4" name="图片 3" descr="实验"/>
          <p:cNvPicPr>
            <a:picLocks noChangeAspect="1"/>
          </p:cNvPicPr>
          <p:nvPr/>
        </p:nvPicPr>
        <p:blipFill>
          <a:blip r:embed="rId4" cstate="print">
            <a:lum bright="-12000" contrast="24000"/>
          </a:blip>
          <a:stretch>
            <a:fillRect/>
          </a:stretch>
        </p:blipFill>
        <p:spPr>
          <a:xfrm>
            <a:off x="448310" y="957580"/>
            <a:ext cx="1599565" cy="658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47900" y="106997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用停表测量时间</a:t>
            </a:r>
          </a:p>
        </p:txBody>
      </p:sp>
    </p:spTree>
    <p:controls>
      <p:control spid="7172" name="ShockwaveFlash1" r:id="rId2" imgW="1828571" imgH="1828571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4566" y="146050"/>
            <a:ext cx="213360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误  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9565" y="855980"/>
            <a:ext cx="8175625" cy="3891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误差：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测量值和真实值之间的差异。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误差的来源：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测量工具    测量方法    测量的人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减小误差的办法：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（</a:t>
            </a:r>
            <a:r>
              <a:rPr lang="en-US" altLang="zh-CN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1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）多次测量取平均值（</a:t>
            </a:r>
            <a:r>
              <a:rPr lang="en-US" altLang="zh-CN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）改进测量方法（</a:t>
            </a:r>
            <a:r>
              <a:rPr lang="en-US" altLang="zh-CN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3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）选用精度高的测量工具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【点拨】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   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错误是由于不遵守测量仪器的使用规则，或读取、记录测量结果时粗心等原因造成的。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错误是不应该发生的，是可以避免的。误差是客观存在的，不可避免的，只能尽量减小。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8595" y="320358"/>
            <a:ext cx="4115435" cy="518160"/>
          </a:xfrm>
          <a:prstGeom prst="rect">
            <a:avLst/>
          </a:prstGeom>
          <a:noFill/>
          <a:ln>
            <a:noFill/>
          </a:ln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我们的感觉总是可靠的吗</a:t>
            </a:r>
          </a:p>
        </p:txBody>
      </p:sp>
      <p:pic>
        <p:nvPicPr>
          <p:cNvPr id="3" name="图片 2" descr="image113"/>
          <p:cNvPicPr>
            <a:picLocks noChangeAspect="1"/>
          </p:cNvPicPr>
          <p:nvPr/>
        </p:nvPicPr>
        <p:blipFill>
          <a:blip r:embed="rId2"/>
          <a:srcRect l="9251" t="5545" r="9273" b="19235"/>
          <a:stretch>
            <a:fillRect/>
          </a:stretch>
        </p:blipFill>
        <p:spPr>
          <a:xfrm>
            <a:off x="590379" y="1297717"/>
            <a:ext cx="2626707" cy="2642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 descr="image111"/>
          <p:cNvPicPr>
            <a:picLocks noChangeAspect="1"/>
          </p:cNvPicPr>
          <p:nvPr/>
        </p:nvPicPr>
        <p:blipFill>
          <a:blip r:embed="rId3">
            <a:lum bright="-6000" contrast="30000"/>
          </a:blip>
          <a:srcRect r="1277"/>
          <a:stretch>
            <a:fillRect/>
          </a:stretch>
        </p:blipFill>
        <p:spPr>
          <a:xfrm>
            <a:off x="3671379" y="1297717"/>
            <a:ext cx="4299811" cy="2642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490" y="239395"/>
            <a:ext cx="2527300" cy="617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645" y="1332230"/>
            <a:ext cx="5212715" cy="2935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lum bright="-24000" contrast="48000"/>
          </a:blip>
          <a:stretch>
            <a:fillRect/>
          </a:stretch>
        </p:blipFill>
        <p:spPr>
          <a:xfrm>
            <a:off x="348615" y="1939290"/>
            <a:ext cx="3886835" cy="48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415" y="975360"/>
            <a:ext cx="8678545" cy="2529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（2019•柳州）图中所列仪器用于测量时间的是(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　 )</a:t>
            </a:r>
          </a:p>
          <a:p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</a:t>
            </a:r>
          </a:p>
          <a:p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（2019•淮安）如图所示，用刻度尺测量铅笔的长度，测量方法正确的是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(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C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　 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276985" y="1400810"/>
          <a:ext cx="6196965" cy="1388110"/>
        </p:xfrm>
        <a:graphic>
          <a:graphicData uri="http://schemas.openxmlformats.org/presentationml/2006/ole">
            <p:oleObj spid="_x0000_s8199" r:id="rId3" imgW="4789022" imgH="121169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53720" y="3571875"/>
          <a:ext cx="6920230" cy="1384300"/>
        </p:xfrm>
        <a:graphic>
          <a:graphicData uri="http://schemas.openxmlformats.org/presentationml/2006/ole">
            <p:oleObj spid="_x0000_s8200" r:id="rId4" imgW="6179058" imgH="1380777" progId="Word.Document.8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897245" y="1020445"/>
            <a:ext cx="563880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210" y="3166745"/>
            <a:ext cx="563880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574473" y="302494"/>
            <a:ext cx="2037214" cy="520470"/>
            <a:chOff x="1449908" y="754071"/>
            <a:chExt cx="1284460" cy="333722"/>
          </a:xfrm>
        </p:grpSpPr>
        <p:sp>
          <p:nvSpPr>
            <p:cNvPr id="10" name="圆角矩形 9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70183" y="780145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练一练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9" grpId="0" animBg="1"/>
      <p:bldP spid="9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415" y="929640"/>
            <a:ext cx="8506460" cy="246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课本中一张纸的厚度、一块橡皮从桌上落到地面所用的时间，大约分别为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(   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C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　 )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A. 0.8 mm、0.5 s       B. 80 μm、5 s     C. 80 μm、0.5 s       D. 0.8 mm、5 s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•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益阳）如图所示，刻度尺的分度值为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</a:t>
            </a:r>
            <a:r>
              <a:rPr lang="en-US" altLang="zh-CN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1mm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；图中测得木块的长度为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</a:t>
            </a:r>
            <a:r>
              <a:rPr lang="en-US" altLang="zh-CN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2.72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cm。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•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广东）图中秒表的读数是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　</a:t>
            </a:r>
            <a:r>
              <a:rPr lang="en-US" altLang="zh-CN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126</a:t>
            </a:r>
            <a:r>
              <a:rPr lang="zh-CN" altLang="en-US" sz="20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　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s。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8785" y="3529965"/>
          <a:ext cx="3386455" cy="1514475"/>
        </p:xfrm>
        <a:graphic>
          <a:graphicData uri="http://schemas.openxmlformats.org/presentationml/2006/ole">
            <p:oleObj spid="_x0000_s9220" r:id="rId3" imgW="2085234" imgH="1303987" progId="Word.Document.8">
              <p:embed/>
            </p:oleObj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lum bright="-18000" contrast="36000"/>
          </a:blip>
          <a:stretch>
            <a:fillRect/>
          </a:stretch>
        </p:blipFill>
        <p:spPr>
          <a:xfrm>
            <a:off x="5542280" y="2613660"/>
            <a:ext cx="1957070" cy="2425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3585" y="1422400"/>
            <a:ext cx="563880" cy="2871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3075" y="2144395"/>
            <a:ext cx="803910" cy="33782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7765" y="2545715"/>
            <a:ext cx="803910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2755" y="2912745"/>
            <a:ext cx="746125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225541" y="343448"/>
            <a:ext cx="2037214" cy="520470"/>
            <a:chOff x="1449908" y="754071"/>
            <a:chExt cx="1284460" cy="333722"/>
          </a:xfrm>
        </p:grpSpPr>
        <p:sp>
          <p:nvSpPr>
            <p:cNvPr id="11" name="圆角矩形 10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70183" y="780145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练一练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6" grpId="0" animBg="1"/>
      <p:bldP spid="6" grpId="1" bldLvl="0" animBg="1"/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415" y="929640"/>
            <a:ext cx="850646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小明利用最小分度值为1mm的刻度尺测量一个物体的长度，四次测量的数据分别为2.35cm、2.36cm 、2.36cm 、2.57cm，则测量结果应记为(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　 )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A．2.41 cm       B．2.357 cm         C．2.35 cm       D．2.36cm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某学生在测量记录中忘记写单位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，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下列哪个数据的单位是mm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(   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C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　 )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A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普通课本一张纸的厚度是7     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B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茶杯的高度是10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C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物理书的长度是252           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D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他自己的身高是16.7</a:t>
            </a:r>
          </a:p>
        </p:txBody>
      </p:sp>
      <p:sp>
        <p:nvSpPr>
          <p:cNvPr id="5" name="矩形 4"/>
          <p:cNvSpPr/>
          <p:nvPr/>
        </p:nvSpPr>
        <p:spPr>
          <a:xfrm>
            <a:off x="8032115" y="1433830"/>
            <a:ext cx="563880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4430" y="2615565"/>
            <a:ext cx="563880" cy="36703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74473" y="302494"/>
            <a:ext cx="2037214" cy="520470"/>
            <a:chOff x="1449908" y="754071"/>
            <a:chExt cx="1284460" cy="333722"/>
          </a:xfrm>
        </p:grpSpPr>
        <p:sp>
          <p:nvSpPr>
            <p:cNvPr id="8" name="圆角矩形 7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70183" y="780145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练一练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4" grpId="0" animBg="1"/>
      <p:bldP spid="4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8595" y="320358"/>
            <a:ext cx="4115435" cy="518160"/>
          </a:xfrm>
          <a:prstGeom prst="rect">
            <a:avLst/>
          </a:prstGeom>
          <a:noFill/>
          <a:ln>
            <a:noFill/>
          </a:ln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我们的感觉总是可靠的吗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4650" y="3039745"/>
            <a:ext cx="828992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0"/>
                <a:ea typeface="华文楷体" charset="0"/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0"/>
                <a:ea typeface="华文楷体" charset="0"/>
              </a:rPr>
              <a:t>为了更准确的认识周围的世界，把握事物的特点，人们发明了许多仪器和工具，帮助我们进行准确的测量。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2425" y="1005840"/>
            <a:ext cx="8552180" cy="1280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[学生活动]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请一位同学看表，自己闭上眼睛，估计闭眼1min时睁开。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长度的单位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2595" y="878840"/>
            <a:ext cx="7520940" cy="7315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国际单位制中，长度的基本单位是：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米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m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）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95" y="1710055"/>
            <a:ext cx="3725545" cy="603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常用单位：</a:t>
            </a:r>
          </a:p>
        </p:txBody>
      </p:sp>
      <p:pic>
        <p:nvPicPr>
          <p:cNvPr id="6" name="图片 5" descr="新文档-2019-07-16-21.13"/>
          <p:cNvPicPr>
            <a:picLocks noChangeAspect="1"/>
          </p:cNvPicPr>
          <p:nvPr/>
        </p:nvPicPr>
        <p:blipFill>
          <a:blip r:embed="rId2">
            <a:lum bright="-18000" contrast="30000"/>
          </a:blip>
          <a:stretch>
            <a:fillRect/>
          </a:stretch>
        </p:blipFill>
        <p:spPr>
          <a:xfrm>
            <a:off x="4716145" y="1674495"/>
            <a:ext cx="3919855" cy="2984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2435" y="2374265"/>
            <a:ext cx="4214495" cy="1737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千米（km）      分米（dm）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   厘米（cm）      毫米（mm）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   微米（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μm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）   纳米（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nm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长度的单位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595" y="878840"/>
            <a:ext cx="4651375" cy="7315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长度单位之间的换算关系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18000" contrast="42000"/>
          </a:blip>
          <a:stretch>
            <a:fillRect/>
          </a:stretch>
        </p:blipFill>
        <p:spPr>
          <a:xfrm>
            <a:off x="316230" y="1861185"/>
            <a:ext cx="7592060" cy="1716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8785" y="1261745"/>
            <a:ext cx="8497570" cy="2286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1km=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m= 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dm=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cm=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mm=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μ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m=</a:t>
            </a:r>
            <a:r>
              <a:rPr lang="en-US" altLang="zh-CN" sz="2400" b="1" u="sng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nm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2.5km=</a:t>
            </a:r>
            <a:r>
              <a:rPr lang="en-US" alt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m=</a:t>
            </a:r>
            <a:r>
              <a:rPr lang="en-US" alt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mm=</a:t>
            </a:r>
            <a:r>
              <a:rPr lang="en-US" alt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nm</a:t>
            </a: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6×10</a:t>
            </a:r>
            <a:r>
              <a:rPr lang="en-US" altLang="zh-CN" sz="2400" b="1" baseline="30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5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nm=</a:t>
            </a:r>
            <a:r>
              <a:rPr lang="en-US" alt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m=</a:t>
            </a:r>
            <a:r>
              <a:rPr lang="en-US" alt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cm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5815" y="783879"/>
            <a:ext cx="1439362" cy="477866"/>
            <a:chOff x="1449908" y="730170"/>
            <a:chExt cx="1164185" cy="357623"/>
          </a:xfrm>
        </p:grpSpPr>
        <p:sp>
          <p:nvSpPr>
            <p:cNvPr id="7" name="圆角矩形 6"/>
            <p:cNvSpPr/>
            <p:nvPr/>
          </p:nvSpPr>
          <p:spPr>
            <a:xfrm>
              <a:off x="1449908" y="754071"/>
              <a:ext cx="906173" cy="3337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49908" y="730170"/>
              <a:ext cx="1164185" cy="307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练一练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490" y="970915"/>
            <a:ext cx="605218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、刻度尺是测量长度的基本工具。 </a:t>
            </a:r>
          </a:p>
        </p:txBody>
      </p:sp>
      <p:pic>
        <p:nvPicPr>
          <p:cNvPr id="4" name="图片 3" descr="01104003"/>
          <p:cNvPicPr>
            <a:picLocks noChangeAspect="1"/>
          </p:cNvPicPr>
          <p:nvPr/>
        </p:nvPicPr>
        <p:blipFill>
          <a:blip r:embed="rId2" cstate="print">
            <a:lum bright="-24000" contrast="36000"/>
          </a:blip>
          <a:stretch>
            <a:fillRect/>
          </a:stretch>
        </p:blipFill>
        <p:spPr>
          <a:xfrm>
            <a:off x="390525" y="1647190"/>
            <a:ext cx="2966720" cy="1419860"/>
          </a:xfrm>
          <a:prstGeom prst="rect">
            <a:avLst/>
          </a:prstGeom>
        </p:spPr>
      </p:pic>
      <p:pic>
        <p:nvPicPr>
          <p:cNvPr id="5" name="图片 4" descr="01204004"/>
          <p:cNvPicPr>
            <a:picLocks noChangeAspect="1"/>
          </p:cNvPicPr>
          <p:nvPr/>
        </p:nvPicPr>
        <p:blipFill>
          <a:blip r:embed="rId3">
            <a:lum bright="-6000" contrast="24000"/>
          </a:blip>
          <a:srcRect l="15168" t="15435" r="18945" b="14736"/>
          <a:stretch>
            <a:fillRect/>
          </a:stretch>
        </p:blipFill>
        <p:spPr>
          <a:xfrm>
            <a:off x="6569075" y="1644650"/>
            <a:ext cx="1536065" cy="1255395"/>
          </a:xfrm>
          <a:prstGeom prst="rect">
            <a:avLst/>
          </a:prstGeom>
        </p:spPr>
      </p:pic>
      <p:pic>
        <p:nvPicPr>
          <p:cNvPr id="6" name="图片 5" descr="01204005"/>
          <p:cNvPicPr>
            <a:picLocks noChangeAspect="1"/>
          </p:cNvPicPr>
          <p:nvPr/>
        </p:nvPicPr>
        <p:blipFill>
          <a:blip r:embed="rId4" cstate="print">
            <a:lum bright="-12000" contrast="30000"/>
          </a:blip>
          <a:stretch>
            <a:fillRect/>
          </a:stretch>
        </p:blipFill>
        <p:spPr>
          <a:xfrm rot="2220000">
            <a:off x="3879215" y="2430780"/>
            <a:ext cx="3522345" cy="1751965"/>
          </a:xfrm>
          <a:prstGeom prst="rect">
            <a:avLst/>
          </a:prstGeom>
        </p:spPr>
      </p:pic>
      <p:pic>
        <p:nvPicPr>
          <p:cNvPr id="7" name="图片 6" descr="01204007"/>
          <p:cNvPicPr>
            <a:picLocks noChangeAspect="1"/>
          </p:cNvPicPr>
          <p:nvPr/>
        </p:nvPicPr>
        <p:blipFill>
          <a:blip r:embed="rId5">
            <a:lum bright="-12000" contrast="36000"/>
          </a:blip>
          <a:stretch>
            <a:fillRect/>
          </a:stretch>
        </p:blipFill>
        <p:spPr>
          <a:xfrm>
            <a:off x="850900" y="3319780"/>
            <a:ext cx="3139440" cy="1729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553" y="146050"/>
            <a:ext cx="30499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 algn="ctr">
              <a:buClr>
                <a:srgbClr val="F7860C"/>
              </a:buClr>
              <a:buFont typeface="Wingdings" charset="0"/>
              <a:buChar char="p"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长度的测量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285" y="970915"/>
            <a:ext cx="8129270" cy="14325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、正确使用刻度尺</a:t>
            </a: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黑体" charset="0"/>
            </a:endParaRPr>
          </a:p>
          <a:p>
            <a:pPr marL="342900" indent="-342900"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</a:rPr>
              <a:t>正确选择测量工具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根据需要选择合适的测量工具</a:t>
            </a:r>
          </a:p>
        </p:txBody>
      </p:sp>
      <p:pic>
        <p:nvPicPr>
          <p:cNvPr id="8" name="图片 7" descr="image190"/>
          <p:cNvPicPr>
            <a:picLocks noChangeAspect="1"/>
          </p:cNvPicPr>
          <p:nvPr/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1108075" y="2853055"/>
            <a:ext cx="2112645" cy="1215390"/>
          </a:xfrm>
          <a:prstGeom prst="rect">
            <a:avLst/>
          </a:prstGeom>
        </p:spPr>
      </p:pic>
      <p:pic>
        <p:nvPicPr>
          <p:cNvPr id="9" name="图片 8" descr="image192"/>
          <p:cNvPicPr>
            <a:picLocks noChangeAspect="1"/>
          </p:cNvPicPr>
          <p:nvPr/>
        </p:nvPicPr>
        <p:blipFill>
          <a:blip r:embed="rId3">
            <a:lum bright="-18000" contrast="36000"/>
          </a:blip>
          <a:stretch>
            <a:fillRect/>
          </a:stretch>
        </p:blipFill>
        <p:spPr>
          <a:xfrm>
            <a:off x="4802505" y="2776220"/>
            <a:ext cx="2339340" cy="1385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958</Words>
  <Application>Microsoft Office PowerPoint</Application>
  <PresentationFormat>自定义</PresentationFormat>
  <Paragraphs>124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蓝色波浪</vt:lpstr>
      <vt:lpstr>1_蓝色波浪</vt:lpstr>
      <vt:lpstr>2_蓝色波浪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256</cp:revision>
  <dcterms:created xsi:type="dcterms:W3CDTF">2019-07-16T12:29:00Z</dcterms:created>
  <dcterms:modified xsi:type="dcterms:W3CDTF">2019-10-15T07:48:33Z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